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75" r:id="rId4"/>
    <p:sldId id="258" r:id="rId5"/>
    <p:sldId id="259" r:id="rId6"/>
    <p:sldId id="261" r:id="rId7"/>
    <p:sldId id="263" r:id="rId8"/>
    <p:sldId id="265" r:id="rId9"/>
    <p:sldId id="262" r:id="rId10"/>
    <p:sldId id="264" r:id="rId11"/>
    <p:sldId id="271" r:id="rId12"/>
    <p:sldId id="266" r:id="rId13"/>
    <p:sldId id="274" r:id="rId14"/>
    <p:sldId id="272" r:id="rId15"/>
    <p:sldId id="277" r:id="rId16"/>
    <p:sldId id="270" r:id="rId17"/>
    <p:sldId id="276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F29F"/>
    <a:srgbClr val="4C11DF"/>
    <a:srgbClr val="BA2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351" autoAdjust="0"/>
  </p:normalViewPr>
  <p:slideViewPr>
    <p:cSldViewPr>
      <p:cViewPr varScale="1">
        <p:scale>
          <a:sx n="66" d="100"/>
          <a:sy n="66" d="100"/>
        </p:scale>
        <p:origin x="-8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2310511\Desktop\&#29872;&#22659;&#25972;&#29702;\&#27604;&#36611;&#12487;&#12540;&#12479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607174103237096E-2"/>
          <c:y val="0.1229301665127502"/>
          <c:w val="0.79174912510936135"/>
          <c:h val="0.77151957997525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前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strRef>
              <c:f>Sheet1!$B$2:$D$2</c:f>
              <c:strCache>
                <c:ptCount val="3"/>
                <c:pt idx="0">
                  <c:v>材料</c:v>
                </c:pt>
                <c:pt idx="1">
                  <c:v>部品</c:v>
                </c:pt>
                <c:pt idx="2">
                  <c:v>工具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80</c:v>
                </c:pt>
                <c:pt idx="1">
                  <c:v>40</c:v>
                </c:pt>
                <c:pt idx="2">
                  <c:v>120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後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Sheet1!$B$2:$D$2</c:f>
              <c:strCache>
                <c:ptCount val="3"/>
                <c:pt idx="0">
                  <c:v>材料</c:v>
                </c:pt>
                <c:pt idx="1">
                  <c:v>部品</c:v>
                </c:pt>
                <c:pt idx="2">
                  <c:v>工具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50</c:v>
                </c:pt>
                <c:pt idx="1">
                  <c:v>30</c:v>
                </c:pt>
                <c:pt idx="2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3428352"/>
        <c:axId val="113429888"/>
      </c:barChart>
      <c:catAx>
        <c:axId val="113428352"/>
        <c:scaling>
          <c:orientation val="minMax"/>
        </c:scaling>
        <c:delete val="0"/>
        <c:axPos val="b"/>
        <c:majorTickMark val="out"/>
        <c:minorTickMark val="none"/>
        <c:tickLblPos val="nextTo"/>
        <c:crossAx val="113429888"/>
        <c:crosses val="autoZero"/>
        <c:auto val="1"/>
        <c:lblAlgn val="ctr"/>
        <c:lblOffset val="100"/>
        <c:noMultiLvlLbl val="0"/>
      </c:catAx>
      <c:valAx>
        <c:axId val="113429888"/>
        <c:scaling>
          <c:orientation val="minMax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134283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2400">
          <a:latin typeface="メイリオ" panose="020B0604030504040204" pitchFamily="50" charset="-128"/>
          <a:ea typeface="メイリオ" panose="020B0604030504040204" pitchFamily="50" charset="-128"/>
        </a:defRPr>
      </a:pPr>
      <a:endParaRPr lang="ja-JP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C5CED-4F61-4C83-B28D-DF643D9769DC}" type="datetimeFigureOut">
              <a:rPr kumimoji="1" lang="ja-JP" altLang="en-US" smtClean="0"/>
              <a:t>2018/2/2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747B-B600-404A-B246-B305ED9DD57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6637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29B05-A87E-4CCD-8D90-AB065041E81C}" type="datetimeFigureOut">
              <a:rPr kumimoji="1" lang="ja-JP" altLang="en-US" smtClean="0"/>
              <a:t>2018/2/2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00AE9-4C57-4AE3-8BA0-AB6649FBAC03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636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一階・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123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号室の改善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00AE9-4C57-4AE3-8BA0-AB6649FBAC03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2035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・ロボコンで一回戦敗退→反省会→結論：ロボットをもっと早く作っていれば問題は起きず、勝ててたのでは？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00AE9-4C57-4AE3-8BA0-AB6649FBAC03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2076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00AE9-4C57-4AE3-8BA0-AB6649FBAC03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030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00AE9-4C57-4AE3-8BA0-AB6649FBAC03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524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0000" y="72000"/>
            <a:ext cx="1315721" cy="365125"/>
          </a:xfr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56DE1EE6-068C-48FC-8239-45F5C720727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1EE6-068C-48FC-8239-45F5C720727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1EE6-068C-48FC-8239-45F5C720727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116632"/>
            <a:ext cx="1315721" cy="365125"/>
          </a:xfr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56DE1EE6-068C-48FC-8239-45F5C720727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244408" y="116632"/>
            <a:ext cx="1315721" cy="365125"/>
          </a:xfr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56DE1EE6-068C-48FC-8239-45F5C720727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1EE6-068C-48FC-8239-45F5C720727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1EE6-068C-48FC-8239-45F5C720727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1EE6-068C-48FC-8239-45F5C720727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1EE6-068C-48FC-8239-45F5C720727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1EE6-068C-48FC-8239-45F5C720727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DE1EE6-068C-48FC-8239-45F5C720727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smtClean="0"/>
              <a:t>2018/1/31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11663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b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56DE1EE6-068C-48FC-8239-45F5C720727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3600" b="1" kern="1200" cap="all" spc="-60" baseline="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4571999"/>
          </a:xfrm>
        </p:spPr>
        <p:txBody>
          <a:bodyPr/>
          <a:lstStyle/>
          <a:p>
            <a:pPr algn="ctr"/>
            <a:r>
              <a:rPr kumimoji="1" lang="ja-JP" altLang="en-US" sz="7200" dirty="0" smtClean="0"/>
              <a:t>研究室内の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kumimoji="1" lang="ja-JP" altLang="en-US" sz="7200" dirty="0" smtClean="0"/>
              <a:t>環境改善による</a:t>
            </a:r>
            <a:r>
              <a:rPr kumimoji="1" lang="en-US" altLang="ja-JP" sz="7200" dirty="0" smtClean="0"/>
              <a:t/>
            </a:r>
            <a:br>
              <a:rPr kumimoji="1" lang="en-US" altLang="ja-JP" sz="7200" dirty="0" smtClean="0"/>
            </a:br>
            <a:r>
              <a:rPr kumimoji="1" lang="ja-JP" altLang="en-US" sz="7200" dirty="0" smtClean="0"/>
              <a:t>作業効率の向上</a:t>
            </a:r>
            <a:endParaRPr kumimoji="1" lang="ja-JP" altLang="en-US" sz="72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400937" y="4869160"/>
            <a:ext cx="2302566" cy="1152128"/>
          </a:xfrm>
        </p:spPr>
        <p:txBody>
          <a:bodyPr>
            <a:noAutofit/>
          </a:bodyPr>
          <a:lstStyle/>
          <a:p>
            <a:pPr algn="r"/>
            <a:r>
              <a:rPr lang="ja-JP" altLang="en-US" sz="2800" dirty="0">
                <a:solidFill>
                  <a:schemeClr val="tx1"/>
                </a:solidFill>
                <a:latin typeface="+mn-ea"/>
              </a:rPr>
              <a:t>機械工</a:t>
            </a:r>
            <a:r>
              <a:rPr lang="ja-JP" altLang="en-US" sz="2800" dirty="0" smtClean="0">
                <a:solidFill>
                  <a:schemeClr val="tx1"/>
                </a:solidFill>
                <a:latin typeface="+mn-ea"/>
              </a:rPr>
              <a:t>学科</a:t>
            </a:r>
            <a:endParaRPr lang="en-US" altLang="ja-JP" sz="2800" dirty="0" smtClean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ja-JP" altLang="en-US" sz="2800" dirty="0" smtClean="0">
                <a:solidFill>
                  <a:schemeClr val="tx1"/>
                </a:solidFill>
                <a:latin typeface="+mn-ea"/>
              </a:rPr>
              <a:t>深澤 椋</a:t>
            </a:r>
            <a:endParaRPr lang="en-US" altLang="ja-JP" sz="2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日付プレースホルダー 8"/>
          <p:cNvSpPr>
            <a:spLocks noGrp="1"/>
          </p:cNvSpPr>
          <p:nvPr>
            <p:ph type="dt" sz="half" idx="10"/>
          </p:nvPr>
        </p:nvSpPr>
        <p:spPr>
          <a:xfrm>
            <a:off x="457200" y="6021288"/>
            <a:ext cx="2530624" cy="455713"/>
          </a:xfrm>
        </p:spPr>
        <p:txBody>
          <a:bodyPr/>
          <a:lstStyle/>
          <a:p>
            <a:r>
              <a:rPr kumimoji="1" lang="en-US" altLang="ja-JP" sz="2800" dirty="0" smtClean="0"/>
              <a:t>2018</a:t>
            </a:r>
            <a:r>
              <a:rPr kumimoji="1" lang="ja-JP" altLang="en-US" sz="2800" dirty="0" smtClean="0"/>
              <a:t>年</a:t>
            </a:r>
            <a:r>
              <a:rPr kumimoji="1" lang="en-US" altLang="ja-JP" sz="2800" dirty="0" smtClean="0"/>
              <a:t>2</a:t>
            </a:r>
            <a:r>
              <a:rPr kumimoji="1" lang="ja-JP" altLang="en-US" sz="2800" dirty="0" smtClean="0"/>
              <a:t>月</a:t>
            </a:r>
            <a:r>
              <a:rPr kumimoji="1" lang="en-US" altLang="ja-JP" sz="2800" dirty="0" smtClean="0"/>
              <a:t>2</a:t>
            </a:r>
            <a:r>
              <a:rPr kumimoji="1" lang="ja-JP" altLang="en-US" sz="2800" dirty="0" smtClean="0"/>
              <a:t>日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76056" y="4043809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（ロボコン研究室）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04448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236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293122"/>
            <a:ext cx="4536504" cy="687606"/>
          </a:xfrm>
        </p:spPr>
        <p:txBody>
          <a:bodyPr>
            <a:noAutofit/>
          </a:bodyPr>
          <a:lstStyle/>
          <a:p>
            <a:r>
              <a:rPr lang="ja-JP" altLang="en-US" sz="4400" dirty="0"/>
              <a:t>新しい材料管理</a:t>
            </a:r>
            <a:endParaRPr kumimoji="1" lang="ja-JP" altLang="en-US" sz="4400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71120" y="1633597"/>
            <a:ext cx="5672865" cy="4254648"/>
          </a:xfr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1619" y="1718883"/>
            <a:ext cx="5672865" cy="4084074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388424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4" name="円/楕円 3"/>
          <p:cNvSpPr/>
          <p:nvPr/>
        </p:nvSpPr>
        <p:spPr>
          <a:xfrm>
            <a:off x="4921847" y="955319"/>
            <a:ext cx="3672408" cy="13681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</a:rPr>
              <a:t>見通しが良い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367206" y="955319"/>
            <a:ext cx="4032448" cy="13681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</a:rPr>
              <a:t>取り出しやすい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0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2674640" cy="759614"/>
          </a:xfrm>
        </p:spPr>
        <p:txBody>
          <a:bodyPr>
            <a:noAutofit/>
          </a:bodyPr>
          <a:lstStyle/>
          <a:p>
            <a:r>
              <a:rPr lang="ja-JP" altLang="en-US" sz="4400" dirty="0" smtClean="0"/>
              <a:t>模様替え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01960" y="1412776"/>
            <a:ext cx="7620000" cy="43735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 smtClean="0"/>
              <a:t>余計なものを捨てる</a:t>
            </a:r>
            <a:endParaRPr kumimoji="1" lang="en-US" altLang="ja-JP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 smtClean="0"/>
              <a:t>工具・材料の収納方法の更新</a:t>
            </a:r>
            <a:endParaRPr lang="en-US" altLang="ja-JP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作業系統ごとにスペースを区分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 smtClean="0"/>
          </a:p>
        </p:txBody>
      </p:sp>
      <p:pic>
        <p:nvPicPr>
          <p:cNvPr id="3075" name="Picture 3" descr="C:\Users\k2310511\AppData\Local\Microsoft\Windows\INetCache\IE\3VZLRJ65\lgi01a2013091220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6062"/>
            <a:ext cx="1765830" cy="22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2310511\AppData\Local\Microsoft\Windows\INetCache\IE\3VZLRJ65\CQZuP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0848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293096"/>
            <a:ext cx="3997364" cy="2448272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368847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3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3741" y="228621"/>
            <a:ext cx="3816424" cy="687606"/>
          </a:xfrm>
        </p:spPr>
        <p:txBody>
          <a:bodyPr>
            <a:noAutofit/>
          </a:bodyPr>
          <a:lstStyle/>
          <a:p>
            <a:r>
              <a:rPr lang="ja-JP" altLang="en-US" sz="4400" dirty="0" smtClean="0"/>
              <a:t>見取り図</a:t>
            </a:r>
            <a:endParaRPr kumimoji="1" lang="ja-JP" altLang="en-US" sz="4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368847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72071" y="924363"/>
            <a:ext cx="615553" cy="29569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模様替え前↑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2071" y="4005064"/>
            <a:ext cx="615553" cy="29848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模様替え後↑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" t="6904"/>
          <a:stretch/>
        </p:blipFill>
        <p:spPr>
          <a:xfrm>
            <a:off x="1329252" y="3980656"/>
            <a:ext cx="7632847" cy="2745409"/>
          </a:xfrm>
          <a:prstGeom prst="rect">
            <a:avLst/>
          </a:prstGeom>
        </p:spPr>
      </p:pic>
      <p:sp>
        <p:nvSpPr>
          <p:cNvPr id="12" name="角丸四角形 11"/>
          <p:cNvSpPr/>
          <p:nvPr/>
        </p:nvSpPr>
        <p:spPr>
          <a:xfrm>
            <a:off x="3944933" y="4437112"/>
            <a:ext cx="1365763" cy="151216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16602" y="519319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rgbClr val="0070C0"/>
                </a:solidFill>
              </a:rPr>
              <a:t>電気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5868144" y="4581128"/>
            <a:ext cx="1872208" cy="21449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342421" y="4748365"/>
            <a:ext cx="96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rgbClr val="FF0000"/>
                </a:solidFill>
              </a:rPr>
              <a:t>機械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3779912" y="3140968"/>
            <a:ext cx="4536504" cy="129614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203848" y="3140968"/>
            <a:ext cx="5616624" cy="839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コンテンツ プレースホルダ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95" r="4197" b="6626"/>
          <a:stretch/>
        </p:blipFill>
        <p:spPr>
          <a:xfrm>
            <a:off x="1312753" y="832095"/>
            <a:ext cx="7632848" cy="2956945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142722" y="3856677"/>
            <a:ext cx="1877549" cy="461665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デスクワーク</a:t>
            </a:r>
            <a:endParaRPr kumimoji="1" lang="ja-JP" altLang="en-US" sz="28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0028" y="1375209"/>
            <a:ext cx="3573227" cy="26799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00278" y="1424578"/>
            <a:ext cx="3525191" cy="26438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36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8" grpId="0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336704" cy="615598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/>
              <a:t>効果検証実験</a:t>
            </a:r>
            <a:endParaRPr kumimoji="1" lang="ja-JP" altLang="en-US" sz="4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368847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766211"/>
              </p:ext>
            </p:extLst>
          </p:nvPr>
        </p:nvGraphicFramePr>
        <p:xfrm>
          <a:off x="251520" y="1014772"/>
          <a:ext cx="8640960" cy="576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-183639" y="889556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 秒 ）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90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2" r="27013"/>
          <a:stretch/>
        </p:blipFill>
        <p:spPr>
          <a:xfrm>
            <a:off x="6123920" y="4163405"/>
            <a:ext cx="2049125" cy="26622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3528392" cy="611986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/>
              <a:t>新しいルール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97446" y="1412776"/>
            <a:ext cx="7620000" cy="43924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u="sng" dirty="0" smtClean="0"/>
              <a:t>「</a:t>
            </a:r>
            <a:r>
              <a:rPr lang="ja-JP" altLang="en-US" sz="2800" u="sng" dirty="0" smtClean="0">
                <a:solidFill>
                  <a:schemeClr val="tx2"/>
                </a:solidFill>
              </a:rPr>
              <a:t>いつか</a:t>
            </a:r>
            <a:r>
              <a:rPr lang="ja-JP" altLang="en-US" sz="2800" u="sng" dirty="0" smtClean="0"/>
              <a:t>使うかも」</a:t>
            </a:r>
            <a:r>
              <a:rPr lang="ja-JP" altLang="en-US" sz="2800" dirty="0" smtClean="0"/>
              <a:t>は捨てる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 smtClean="0"/>
              <a:t>今</a:t>
            </a:r>
            <a:r>
              <a:rPr lang="ja-JP" altLang="en-US" sz="2800" dirty="0" smtClean="0">
                <a:solidFill>
                  <a:schemeClr val="tx2"/>
                </a:solidFill>
              </a:rPr>
              <a:t>あるものから</a:t>
            </a:r>
            <a:r>
              <a:rPr lang="ja-JP" altLang="en-US" sz="2800" dirty="0" smtClean="0"/>
              <a:t>使う</a:t>
            </a:r>
            <a:endParaRPr lang="en-US" altLang="ja-JP" sz="2800" dirty="0" smtClean="0"/>
          </a:p>
          <a:p>
            <a:endParaRPr kumimoji="1" lang="en-US" altLang="ja-JP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工具</a:t>
            </a:r>
            <a:r>
              <a:rPr lang="ja-JP" altLang="en-US" sz="2800" dirty="0" smtClean="0"/>
              <a:t>の定位置を</a:t>
            </a:r>
            <a:r>
              <a:rPr lang="ja-JP" altLang="en-US" sz="2800" dirty="0" smtClean="0">
                <a:solidFill>
                  <a:schemeClr val="tx2"/>
                </a:solidFill>
              </a:rPr>
              <a:t>勝手に変えない</a:t>
            </a:r>
            <a:endParaRPr lang="en-US" altLang="ja-JP" sz="2800" dirty="0" smtClean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 smtClean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物を</a:t>
            </a:r>
            <a:r>
              <a:rPr lang="ja-JP" altLang="en-US" sz="2800" dirty="0">
                <a:solidFill>
                  <a:schemeClr val="tx2"/>
                </a:solidFill>
              </a:rPr>
              <a:t>見えないところ</a:t>
            </a:r>
            <a:r>
              <a:rPr lang="ja-JP" altLang="en-US" sz="2800" dirty="0"/>
              <a:t>に</a:t>
            </a:r>
            <a:r>
              <a:rPr lang="ja-JP" altLang="en-US" sz="2800" dirty="0" smtClean="0"/>
              <a:t>置かない</a:t>
            </a:r>
            <a:endParaRPr lang="en-US" altLang="ja-JP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2800" dirty="0" smtClean="0">
              <a:solidFill>
                <a:schemeClr val="tx2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388424" y="132160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7666140" y="4163405"/>
            <a:ext cx="582097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567879" y="4129919"/>
            <a:ext cx="536718" cy="333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26" y="1124744"/>
            <a:ext cx="2502369" cy="22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6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-4553"/>
            <a:ext cx="2448272" cy="956816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/>
              <a:t>まとめ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2052736" y="1488437"/>
            <a:ext cx="7609656" cy="66828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b="0" dirty="0" smtClean="0"/>
              <a:t>環境の改善</a:t>
            </a:r>
            <a:endParaRPr kumimoji="1" lang="ja-JP" altLang="en-US" sz="3600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E1EE6-068C-48FC-8239-45F5C7207275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5" name="下矢印 4"/>
          <p:cNvSpPr/>
          <p:nvPr/>
        </p:nvSpPr>
        <p:spPr>
          <a:xfrm>
            <a:off x="1359542" y="2247279"/>
            <a:ext cx="936104" cy="10158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5406" y="339940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所要時間の削減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500" y="561910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作業効率の向上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1331640" y="4191495"/>
            <a:ext cx="936104" cy="116702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7509" y="1251660"/>
            <a:ext cx="3456385" cy="259228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0221" y="1251660"/>
            <a:ext cx="3456383" cy="2592288"/>
          </a:xfrm>
          <a:prstGeom prst="rect">
            <a:avLst/>
          </a:prstGeom>
        </p:spPr>
      </p:pic>
      <p:pic>
        <p:nvPicPr>
          <p:cNvPr id="1030" name="Picture 6" descr="C:\Users\k2310511\AppData\Local\Microsoft\Windows\INetCache\IE\HSE8J1T9\gahag-0001893055[1]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1"/>
          <a:stretch/>
        </p:blipFill>
        <p:spPr bwMode="auto">
          <a:xfrm>
            <a:off x="4229661" y="4408476"/>
            <a:ext cx="4145588" cy="24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43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83" y="190713"/>
            <a:ext cx="4032448" cy="2016397"/>
          </a:xfrm>
          <a:prstGeom prst="rect">
            <a:avLst/>
          </a:prstGeom>
        </p:spPr>
      </p:pic>
      <p:pic>
        <p:nvPicPr>
          <p:cNvPr id="4103" name="Picture 7" descr="C:\Users\k2310511\AppData\Local\Microsoft\Windows\INetCache\IE\HSE8J1T9\alan_levine_got_feedback_cc_by_sa_20[1]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61"/>
          <a:stretch/>
        </p:blipFill>
        <p:spPr bwMode="auto">
          <a:xfrm>
            <a:off x="2915816" y="4941168"/>
            <a:ext cx="360828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3240360" cy="687606"/>
          </a:xfrm>
        </p:spPr>
        <p:txBody>
          <a:bodyPr>
            <a:noAutofit/>
          </a:bodyPr>
          <a:lstStyle/>
          <a:p>
            <a:r>
              <a:rPr lang="ja-JP" altLang="en-US" sz="4400" dirty="0"/>
              <a:t>今後</a:t>
            </a:r>
            <a:r>
              <a:rPr lang="ja-JP" altLang="en-US" sz="4400" dirty="0" smtClean="0"/>
              <a:t>の課題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5576" y="1916832"/>
            <a:ext cx="7620000" cy="430175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2800" b="0" dirty="0" smtClean="0">
                <a:solidFill>
                  <a:srgbClr val="FF0000"/>
                </a:solidFill>
              </a:rPr>
              <a:t>検討～</a:t>
            </a:r>
            <a:r>
              <a:rPr lang="ja-JP" altLang="en-US" sz="2800" b="0" dirty="0">
                <a:solidFill>
                  <a:srgbClr val="FF0000"/>
                </a:solidFill>
              </a:rPr>
              <a:t>実施</a:t>
            </a:r>
            <a:r>
              <a:rPr kumimoji="1" lang="ja-JP" altLang="en-US" sz="2800" b="0" dirty="0" smtClean="0"/>
              <a:t>の過程が</a:t>
            </a:r>
            <a:endParaRPr kumimoji="1" lang="en-US" altLang="ja-JP" sz="2800" b="0" dirty="0" smtClean="0"/>
          </a:p>
          <a:p>
            <a:pPr algn="ctr"/>
            <a:r>
              <a:rPr kumimoji="1" lang="ja-JP" altLang="en-US" sz="2800" b="0" u="sng" dirty="0" smtClean="0"/>
              <a:t>一度しか行われていない</a:t>
            </a:r>
            <a:endParaRPr lang="en-US" altLang="ja-JP" sz="2800" b="0" dirty="0"/>
          </a:p>
          <a:p>
            <a:pPr algn="ctr"/>
            <a:endParaRPr lang="en-US" altLang="ja-JP" sz="2800" b="0" dirty="0" smtClean="0"/>
          </a:p>
          <a:p>
            <a:pPr algn="ctr"/>
            <a:endParaRPr lang="en-US" altLang="ja-JP" sz="2800" b="0" dirty="0"/>
          </a:p>
          <a:p>
            <a:pPr algn="ctr"/>
            <a:r>
              <a:rPr kumimoji="1" lang="ja-JP" altLang="en-US" sz="2800" b="0" dirty="0" smtClean="0"/>
              <a:t>毎年</a:t>
            </a:r>
            <a:r>
              <a:rPr kumimoji="1" lang="ja-JP" altLang="en-US" sz="2800" b="0" dirty="0" smtClean="0">
                <a:solidFill>
                  <a:srgbClr val="FF0000"/>
                </a:solidFill>
              </a:rPr>
              <a:t>フィードバック・更新する</a:t>
            </a:r>
            <a:r>
              <a:rPr kumimoji="1" lang="ja-JP" altLang="en-US" sz="2800" b="0" dirty="0" smtClean="0"/>
              <a:t>必要がある</a:t>
            </a:r>
            <a:endParaRPr kumimoji="1" lang="ja-JP" altLang="en-US" sz="2800" b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388424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4" name="下矢印 3"/>
          <p:cNvSpPr/>
          <p:nvPr/>
        </p:nvSpPr>
        <p:spPr>
          <a:xfrm>
            <a:off x="4283968" y="3012526"/>
            <a:ext cx="720080" cy="115212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18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107504" y="2492896"/>
            <a:ext cx="8784976" cy="1371600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</a:rPr>
              <a:t>ご清聴ありがとうございました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2674640" cy="759614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/>
              <a:t>研究背景</a:t>
            </a:r>
            <a:endParaRPr kumimoji="1" lang="ja-JP" altLang="en-US" sz="4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6" t="31450" r="11814"/>
          <a:stretch/>
        </p:blipFill>
        <p:spPr>
          <a:xfrm>
            <a:off x="4468312" y="3717033"/>
            <a:ext cx="4402598" cy="3119376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>
          <a:xfrm>
            <a:off x="111155" y="1246741"/>
            <a:ext cx="2880320" cy="201622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ロボコン</a:t>
            </a:r>
            <a:endParaRPr kumimoji="1" lang="en-US" altLang="ja-JP" sz="36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36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敗退</a:t>
            </a:r>
            <a:endParaRPr kumimoji="1" lang="ja-JP" altLang="en-US" sz="36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3169184" y="1462765"/>
            <a:ext cx="2482936" cy="1584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大会後</a:t>
            </a:r>
            <a:r>
              <a:rPr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lang="en-US" altLang="ja-JP" sz="2000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反省会</a:t>
            </a:r>
            <a:endParaRPr kumimoji="1" lang="ja-JP" altLang="en-US" sz="20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9261" r="12381"/>
          <a:stretch/>
        </p:blipFill>
        <p:spPr>
          <a:xfrm>
            <a:off x="79738" y="3695441"/>
            <a:ext cx="4353117" cy="3140967"/>
          </a:xfrm>
        </p:spPr>
      </p:pic>
      <p:sp>
        <p:nvSpPr>
          <p:cNvPr id="13" name="角丸四角形 12"/>
          <p:cNvSpPr/>
          <p:nvPr/>
        </p:nvSpPr>
        <p:spPr>
          <a:xfrm>
            <a:off x="5769520" y="1246741"/>
            <a:ext cx="3130149" cy="201622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来年に向けた</a:t>
            </a:r>
            <a:endParaRPr kumimoji="1" lang="en-US" altLang="ja-JP" sz="36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36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手助け</a:t>
            </a:r>
            <a:endParaRPr kumimoji="1" lang="ja-JP" altLang="en-US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04448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11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9" y="836712"/>
            <a:ext cx="8244408" cy="59046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8509" y="260648"/>
            <a:ext cx="5791200" cy="683994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/>
              <a:t>研究背景</a:t>
            </a:r>
            <a:endParaRPr kumimoji="1" lang="ja-JP" altLang="en-US" sz="4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584871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819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C:\Users\k2310511\AppData\Local\Microsoft\Windows\INetCache\IE\3VZLRJ65\lgi01a2013122520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7480"/>
            <a:ext cx="2991130" cy="19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2530624" cy="687606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/>
              <a:t>研究目的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5576" y="1493464"/>
            <a:ext cx="7620000" cy="4373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b="0" dirty="0"/>
              <a:t>環境</a:t>
            </a:r>
            <a:r>
              <a:rPr lang="ja-JP" altLang="en-US" sz="3600" b="0" dirty="0" smtClean="0"/>
              <a:t>の改善</a:t>
            </a:r>
            <a:endParaRPr lang="en-US" altLang="ja-JP" sz="3600" b="0" dirty="0" smtClean="0"/>
          </a:p>
          <a:p>
            <a:pPr algn="ctr"/>
            <a:endParaRPr kumimoji="1" lang="en-US" altLang="ja-JP" sz="3600" b="0" dirty="0" smtClean="0"/>
          </a:p>
          <a:p>
            <a:pPr algn="ctr"/>
            <a:r>
              <a:rPr lang="ja-JP" altLang="en-US" sz="3600" b="0" dirty="0" smtClean="0"/>
              <a:t>作業効率の向上</a:t>
            </a:r>
            <a:endParaRPr lang="en-US" altLang="ja-JP" sz="3600" b="0" dirty="0" smtClean="0"/>
          </a:p>
          <a:p>
            <a:pPr algn="ctr"/>
            <a:endParaRPr kumimoji="1" lang="en-US" altLang="ja-JP" sz="3600" b="0" dirty="0" smtClean="0"/>
          </a:p>
          <a:p>
            <a:pPr algn="ctr"/>
            <a:r>
              <a:rPr lang="ja-JP" altLang="en-US" sz="3600" b="0" dirty="0" smtClean="0"/>
              <a:t>次回以降のロボコン</a:t>
            </a:r>
            <a:r>
              <a:rPr lang="ja-JP" altLang="en-US" sz="3600" b="0" dirty="0"/>
              <a:t>で</a:t>
            </a:r>
            <a:endParaRPr kumimoji="1" lang="en-US" altLang="ja-JP" sz="3600" b="0" dirty="0" smtClean="0"/>
          </a:p>
          <a:p>
            <a:pPr algn="ctr"/>
            <a:r>
              <a:rPr kumimoji="1" lang="ja-JP" altLang="en-US" sz="3600" b="0" u="sng" dirty="0" smtClean="0">
                <a:solidFill>
                  <a:srgbClr val="FF0000"/>
                </a:solidFill>
              </a:rPr>
              <a:t>次代の学生が好成績を残す</a:t>
            </a:r>
            <a:endParaRPr kumimoji="1" lang="ja-JP" altLang="en-US" sz="3600" b="0" u="sng" dirty="0">
              <a:solidFill>
                <a:srgbClr val="FF0000"/>
              </a:solidFill>
            </a:endParaRPr>
          </a:p>
        </p:txBody>
      </p:sp>
      <p:pic>
        <p:nvPicPr>
          <p:cNvPr id="1036" name="Picture 12" descr="C:\Users\k2310511\AppData\Local\Microsoft\Windows\INetCache\IE\HSE8J1T9\lgi01b20140606100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76" y="97511"/>
            <a:ext cx="2480599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k2310511\AppData\Local\Microsoft\Windows\INetCache\IE\3VZLRJ65\lgi01a20140607200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59" y="3068960"/>
            <a:ext cx="1402389" cy="37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04448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4" name="下矢印 3"/>
          <p:cNvSpPr/>
          <p:nvPr/>
        </p:nvSpPr>
        <p:spPr>
          <a:xfrm>
            <a:off x="4285738" y="2177480"/>
            <a:ext cx="648072" cy="756866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下矢印 5"/>
          <p:cNvSpPr/>
          <p:nvPr/>
        </p:nvSpPr>
        <p:spPr>
          <a:xfrm>
            <a:off x="4285738" y="3617116"/>
            <a:ext cx="648072" cy="756866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5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896544" cy="759614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/>
              <a:t>環境整備の重要性</a:t>
            </a:r>
            <a:endParaRPr kumimoji="1" lang="ja-JP" altLang="en-US" sz="4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68373" y="1264690"/>
            <a:ext cx="4860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片づけが出来ていない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</a:p>
          <a:p>
            <a:pPr algn="ctr"/>
            <a:r>
              <a:rPr kumimoji="1" lang="en-US" altLang="ja-JP" sz="3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職場ほどムダが多く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</a:p>
          <a:p>
            <a:pPr algn="ctr"/>
            <a:r>
              <a:rPr kumimoji="1" lang="en-US" altLang="ja-JP" sz="3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効率が悪い”</a:t>
            </a:r>
            <a:endParaRPr kumimoji="1" lang="ja-JP" altLang="en-US" sz="3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40968"/>
            <a:ext cx="4860032" cy="3645024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584871" y="111547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" t="4328" r="6033" b="4519"/>
          <a:stretch/>
        </p:blipFill>
        <p:spPr>
          <a:xfrm>
            <a:off x="107504" y="1264690"/>
            <a:ext cx="3816424" cy="55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8454" y="260648"/>
            <a:ext cx="4824536" cy="687606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/>
              <a:t>具体的な改善内容</a:t>
            </a:r>
            <a:endParaRPr kumimoji="1" lang="ja-JP" altLang="en-US" sz="4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1520" y="1124744"/>
            <a:ext cx="5550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 smtClean="0"/>
              <a:t>材料・工具の収納環境の変更</a:t>
            </a:r>
            <a:endParaRPr kumimoji="1" lang="en-US" altLang="ja-JP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 smtClean="0"/>
              <a:t>模様替え</a:t>
            </a:r>
            <a:endParaRPr lang="en-US" altLang="ja-JP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 smtClean="0"/>
              <a:t>新しいルールの設定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823" y="620688"/>
            <a:ext cx="2880320" cy="2304256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04448" y="99864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82505"/>
            <a:ext cx="4303691" cy="364502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27" y="3082505"/>
            <a:ext cx="4303691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3" y="908720"/>
            <a:ext cx="4699431" cy="37444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0288" y="272117"/>
            <a:ext cx="4258816" cy="687606"/>
          </a:xfrm>
        </p:spPr>
        <p:txBody>
          <a:bodyPr>
            <a:noAutofit/>
          </a:bodyPr>
          <a:lstStyle/>
          <a:p>
            <a:r>
              <a:rPr lang="ja-JP" altLang="en-US" sz="4400" dirty="0" smtClean="0"/>
              <a:t>従来</a:t>
            </a:r>
            <a:r>
              <a:rPr lang="ja-JP" altLang="en-US" sz="4400" dirty="0"/>
              <a:t>の工具管理</a:t>
            </a:r>
            <a:endParaRPr kumimoji="1" lang="ja-JP" altLang="en-US" sz="4400" dirty="0"/>
          </a:p>
        </p:txBody>
      </p:sp>
      <p:cxnSp>
        <p:nvCxnSpPr>
          <p:cNvPr id="7" name="カギ線コネクタ 6"/>
          <p:cNvCxnSpPr/>
          <p:nvPr/>
        </p:nvCxnSpPr>
        <p:spPr>
          <a:xfrm>
            <a:off x="2555776" y="3140968"/>
            <a:ext cx="914400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8584871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0" y="3986628"/>
            <a:ext cx="3711419" cy="278356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63" y="3986628"/>
            <a:ext cx="3707904" cy="2780928"/>
          </a:xfrm>
          <a:prstGeom prst="rect">
            <a:avLst/>
          </a:prstGeom>
        </p:spPr>
      </p:pic>
      <p:sp>
        <p:nvSpPr>
          <p:cNvPr id="9" name="円/楕円 8"/>
          <p:cNvSpPr/>
          <p:nvPr/>
        </p:nvSpPr>
        <p:spPr>
          <a:xfrm>
            <a:off x="196009" y="1547861"/>
            <a:ext cx="1800200" cy="159438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位置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不明</a:t>
            </a:r>
            <a:endParaRPr kumimoji="1" lang="ja-JP" altLang="en-US" sz="20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7231037" y="1547862"/>
            <a:ext cx="1697030" cy="165618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箱の開閉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ムダ</a:t>
            </a:r>
            <a:endParaRPr kumimoji="1" lang="ja-JP" altLang="en-US" sz="20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7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9487" y="362248"/>
            <a:ext cx="4546848" cy="687606"/>
          </a:xfrm>
        </p:spPr>
        <p:txBody>
          <a:bodyPr>
            <a:noAutofit/>
          </a:bodyPr>
          <a:lstStyle/>
          <a:p>
            <a:r>
              <a:rPr lang="ja-JP" altLang="en-US" sz="4400" dirty="0"/>
              <a:t>新しい工具管理</a:t>
            </a:r>
            <a:endParaRPr kumimoji="1" lang="ja-JP" altLang="en-US" sz="4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 t="694" r="6981" b="-694"/>
          <a:stretch/>
        </p:blipFill>
        <p:spPr>
          <a:xfrm rot="5400000">
            <a:off x="4963209" y="2877367"/>
            <a:ext cx="3466051" cy="4248473"/>
          </a:xfrm>
          <a:prstGeom prst="rect">
            <a:avLst/>
          </a:prstGeom>
        </p:spPr>
      </p:pic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00152" y="1825510"/>
            <a:ext cx="5661248" cy="4245936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4485771" y="1083160"/>
            <a:ext cx="44644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工具の位置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がわかりやすい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立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作業向けのデスクになる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台</a:t>
            </a:r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車や脚立の収納ができる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584871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06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コンテンツ プレースホルダー 10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0"/>
          <a:stretch/>
        </p:blipFill>
        <p:spPr>
          <a:xfrm>
            <a:off x="21839" y="836712"/>
            <a:ext cx="4249305" cy="5522367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4104456" cy="759614"/>
          </a:xfrm>
        </p:spPr>
        <p:txBody>
          <a:bodyPr>
            <a:noAutofit/>
          </a:bodyPr>
          <a:lstStyle/>
          <a:p>
            <a:r>
              <a:rPr lang="ja-JP" altLang="en-US" sz="4400" dirty="0" smtClean="0"/>
              <a:t>従来の</a:t>
            </a:r>
            <a:r>
              <a:rPr kumimoji="1" lang="ja-JP" altLang="en-US" sz="4400" dirty="0" smtClean="0"/>
              <a:t>材料管理</a:t>
            </a:r>
            <a:endParaRPr kumimoji="1" lang="ja-JP" altLang="en-US" sz="44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/>
          <a:stretch/>
        </p:blipFill>
        <p:spPr>
          <a:xfrm rot="5400000">
            <a:off x="3911432" y="1487924"/>
            <a:ext cx="5467697" cy="4290578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04448" y="116632"/>
            <a:ext cx="1315721" cy="365125"/>
          </a:xfrm>
        </p:spPr>
        <p:txBody>
          <a:bodyPr/>
          <a:lstStyle/>
          <a:p>
            <a:fld id="{56DE1EE6-068C-48FC-8239-45F5C7207275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3" name="円/楕円 2"/>
          <p:cNvSpPr/>
          <p:nvPr/>
        </p:nvSpPr>
        <p:spPr>
          <a:xfrm>
            <a:off x="4737068" y="899363"/>
            <a:ext cx="3816424" cy="133693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見通し</a:t>
            </a:r>
            <a:r>
              <a:rPr lang="ja-JP" altLang="en-US" sz="2800" b="1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が</a:t>
            </a:r>
            <a:r>
              <a:rPr kumimoji="1" lang="ja-JP" altLang="en-US" sz="2800" b="1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悪い</a:t>
            </a:r>
            <a:endParaRPr kumimoji="1" lang="ja-JP" altLang="en-US" sz="28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251520" y="899362"/>
            <a:ext cx="3816424" cy="1336939"/>
          </a:xfrm>
          <a:prstGeom prst="ellipse">
            <a:avLst/>
          </a:prstGeom>
          <a:solidFill>
            <a:srgbClr val="4C11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取り出しづらい</a:t>
            </a:r>
            <a:endParaRPr kumimoji="1" lang="ja-JP" altLang="en-US" sz="2800" b="1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9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エッセンシャル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エッセンシャル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エッセンシャル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3502</TotalTime>
  <Words>287</Words>
  <Application>Microsoft Office PowerPoint</Application>
  <PresentationFormat>画面に合わせる (4:3)</PresentationFormat>
  <Paragraphs>99</Paragraphs>
  <Slides>17</Slides>
  <Notes>4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エッセンシャル</vt:lpstr>
      <vt:lpstr>研究室内の 環境改善による 作業効率の向上</vt:lpstr>
      <vt:lpstr>研究背景</vt:lpstr>
      <vt:lpstr>研究背景</vt:lpstr>
      <vt:lpstr>研究目的</vt:lpstr>
      <vt:lpstr>環境整備の重要性</vt:lpstr>
      <vt:lpstr>具体的な改善内容</vt:lpstr>
      <vt:lpstr>従来の工具管理</vt:lpstr>
      <vt:lpstr>新しい工具管理</vt:lpstr>
      <vt:lpstr>従来の材料管理</vt:lpstr>
      <vt:lpstr>新しい材料管理</vt:lpstr>
      <vt:lpstr>模様替え</vt:lpstr>
      <vt:lpstr>見取り図</vt:lpstr>
      <vt:lpstr>効果検証実験</vt:lpstr>
      <vt:lpstr>新しいルール</vt:lpstr>
      <vt:lpstr>まとめ</vt:lpstr>
      <vt:lpstr>今後の課題</vt:lpstr>
      <vt:lpstr>ご清聴ありがとうございました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研究室内の環境改善による作業効率の向上</dc:title>
  <dc:creator>k2310511</dc:creator>
  <cp:lastModifiedBy>k2310511</cp:lastModifiedBy>
  <cp:revision>125</cp:revision>
  <dcterms:created xsi:type="dcterms:W3CDTF">2018-01-16T09:15:50Z</dcterms:created>
  <dcterms:modified xsi:type="dcterms:W3CDTF">2018-02-02T05:39:22Z</dcterms:modified>
</cp:coreProperties>
</file>